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6" r:id="rId20"/>
    <p:sldId id="287" r:id="rId21"/>
    <p:sldId id="288" r:id="rId22"/>
    <p:sldId id="274" r:id="rId23"/>
    <p:sldId id="289" r:id="rId24"/>
    <p:sldId id="290" r:id="rId25"/>
    <p:sldId id="275" r:id="rId26"/>
    <p:sldId id="276" r:id="rId27"/>
    <p:sldId id="291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90"/>
    <p:restoredTop sz="58718"/>
  </p:normalViewPr>
  <p:slideViewPr>
    <p:cSldViewPr snapToGrid="0">
      <p:cViewPr varScale="1">
        <p:scale>
          <a:sx n="67" d="100"/>
          <a:sy n="67" d="100"/>
        </p:scale>
        <p:origin x="2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0CD0-0D43-1D4B-A833-E30336AA290D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700B3-BB3C-444D-9094-F450A7FBB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41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Have you ever been chatting to a non-technical person and once you mention hacking they ask you if you can hack their bank account or whatever?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 Hacking depictions in films shape public perception of cybersecurity.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I’m interested in exploring how movie portrayals affect hacking culture and general perceptions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851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Most obvious “genre” (if you can even call it that)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Characters: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Almost always protagonists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Cool clothes, crazy lingo, nerd fantasy type stuff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When they are antagonists they’re usually part of a wider org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Hackers: both pro-and antagonists are hackers, </a:t>
            </a:r>
            <a:r>
              <a:rPr lang="en-GB" dirty="0" err="1"/>
              <a:t>antag</a:t>
            </a:r>
            <a:r>
              <a:rPr lang="en-GB" dirty="0"/>
              <a:t> works for big company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Who Am I: </a:t>
            </a:r>
            <a:r>
              <a:rPr lang="en-GB" dirty="0" err="1"/>
              <a:t>antag</a:t>
            </a:r>
            <a:r>
              <a:rPr lang="en-GB" dirty="0"/>
              <a:t> works for the Russians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Audience: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Remember how I was taking about genre films having a pre-packaged audience?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These are hackers, computer nerds, outcast kids.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Means the way they can be portrayed is pretty restricted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many hacker films now really, </a:t>
            </a:r>
            <a:r>
              <a:rPr lang="en-GB" dirty="0" err="1"/>
              <a:t>imo</a:t>
            </a:r>
            <a:r>
              <a:rPr lang="en-GB" dirty="0"/>
              <a:t> because the audience isn’t there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Hacker culture has turned more profitable, more LinkedIn now I fear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If Film X is the 5th hacker flick in as many years and also the 5th to have the FBI as the Big Bad then something's up,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99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Hackers just forward the plot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more like devices than characters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Amalgamation of clichés and plot devices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Handwaving away technical limitations between audience and sick laser dodging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Genre also saw the birth of hacking in film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Hot Millions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Peter Ustinov’s Marcus Pendleton is a con man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Uses social engineering and physical tampering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Convinces people he’s a computer engineer called Cesar Smith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Sends himself checks all over Europe using the company account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Italian Job (1068)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Benny Hill (lol) plays Simon Peach (</a:t>
            </a:r>
            <a:r>
              <a:rPr lang="en-GB" dirty="0" err="1"/>
              <a:t>ooer</a:t>
            </a:r>
            <a:r>
              <a:rPr lang="en-GB" dirty="0"/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Replaces tapes that run </a:t>
            </a:r>
            <a:r>
              <a:rPr lang="en-GB" dirty="0" err="1"/>
              <a:t>turin</a:t>
            </a:r>
            <a:r>
              <a:rPr lang="en-GB" dirty="0"/>
              <a:t> traffic light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Fucks up traffic so they can continue the heist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Actually has character, which is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61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Not… really a genre lol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 much in common between Office Space and Die Hard (apart from being set in an office </a:t>
            </a:r>
            <a:r>
              <a:rPr lang="en-GB" dirty="0" err="1"/>
              <a:t>ig</a:t>
            </a:r>
            <a:r>
              <a:rPr lang="en-GB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Because of that, there aren’t many commonalities between ways hacking is used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Deleting absences from school in Ferris Bueller's Day off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Shutting down the Federal Reserve’s security in Bait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Pocketing fractions of cents from interest accrued by employer in Office Space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This is interesting to me though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Hacking becomes a magic wand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Used similarly to magic in fantasy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For heroes, helps the story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For villains (Hans </a:t>
            </a:r>
            <a:r>
              <a:rPr lang="en-GB" dirty="0" err="1"/>
              <a:t>Grüber</a:t>
            </a:r>
            <a:r>
              <a:rPr lang="en-GB" dirty="0"/>
              <a:t> in Die Hard), gets in the way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Imo this one trope is most responsible for the “can you hack into my bank account” schtick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7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Obviously the most fantastical use of hacking is in this genre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R2D2 twisting the “</a:t>
            </a:r>
            <a:r>
              <a:rPr lang="en-GB" dirty="0" err="1"/>
              <a:t>Scomp</a:t>
            </a:r>
            <a:r>
              <a:rPr lang="en-GB" dirty="0"/>
              <a:t> Link” (thanks </a:t>
            </a:r>
            <a:r>
              <a:rPr lang="en-GB" dirty="0" err="1"/>
              <a:t>wookiepedia</a:t>
            </a:r>
            <a:r>
              <a:rPr lang="en-GB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Literally the whole of the Matrix trilogy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Kirk hacking into Khan’s ship to lower its shields in Star Trek II: The Wrath of Khan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Also the whole of Tron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This is what I mean by magic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Also more traditional portrayals of hacking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John Hughes’s Weird Science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About 2 boys </a:t>
            </a:r>
            <a:r>
              <a:rPr lang="en-GB" dirty="0" err="1"/>
              <a:t>frankensteining</a:t>
            </a:r>
            <a:r>
              <a:rPr lang="en-GB" dirty="0"/>
              <a:t> a sexy woman through the computer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Hack US military for power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Achieve the greatest single feat of misogyny since the death of Sean Connery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955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Interesting in its depiction of hacking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*Needs* to get it right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Liberties taken to make a smooth and cohesive story (as with any based on a true story film)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Don’t think hacking serves much of a narrative purpose outside of being things that really happened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Also don’t have much of a social impact lol. I’ve seen something like Snowden but has anyone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662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Points to anyone who knows these guys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Gonna</a:t>
            </a:r>
            <a:r>
              <a:rPr lang="en-GB" dirty="0"/>
              <a:t> look at specific movies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Effect on culture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My personal takes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Looking mostly at hacker and sci fi movies here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Starting with one of the classics of the genre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85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WarGames</a:t>
            </a:r>
            <a:r>
              <a:rPr lang="en-GB" dirty="0"/>
              <a:t>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1983 movie starring Matthew Broderick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David Lightman (Broderick) plays a high schooler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Hacks into school computer to change grades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Mistakenly hacks NORAD thinking it’s a games company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“Plays” new “game” (actually WOPR, new </a:t>
            </a:r>
            <a:r>
              <a:rPr lang="en-GB" dirty="0" err="1"/>
              <a:t>supercomouter</a:t>
            </a:r>
            <a:r>
              <a:rPr lang="en-GB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Triggers countdown to Global Thermonuclear War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36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Typing dialogue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Unrealistic UI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“We’re in!!!”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term “</a:t>
            </a:r>
            <a:r>
              <a:rPr lang="en-GB" dirty="0" err="1"/>
              <a:t>Wardialing</a:t>
            </a:r>
            <a:r>
              <a:rPr lang="en-GB" dirty="0"/>
              <a:t>” comes from this film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Calling everyone in a specific area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Enumerated modems, computers, </a:t>
            </a:r>
            <a:r>
              <a:rPr lang="en-GB" dirty="0" err="1"/>
              <a:t>BBSes</a:t>
            </a:r>
            <a:r>
              <a:rPr lang="en-GB" dirty="0"/>
              <a:t>, faxes,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Could capture </a:t>
            </a:r>
            <a:r>
              <a:rPr lang="en-GB" dirty="0" err="1"/>
              <a:t>vicemail</a:t>
            </a:r>
            <a:r>
              <a:rPr lang="en-GB" dirty="0"/>
              <a:t> greetings to guess passwords and user accounts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Also includes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Phreaking (telephone line manipulation)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Social engineering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Super accurate in a dial-up world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504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First mainstream portrayal of the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Serving as a framework for early internet discussions in America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Bulletin Board Systems (BBS) Surge: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Film's influence on increased BBS activity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Introduction of viewers to modems through the movie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50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Legislative Impact of the Film: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Influence on Ronald Reagan: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Reagan's connection to Lawrence Lasker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Reagan's query to joint chiefs after a private screening at Camp David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Resulting in National Security Decision Directive Number 145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National Security Decision Directive Number 145: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First presidential directive on cybersecurity in the 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NSA's control over government computer systems with sensitive information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Media Influence and Legislative Response: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Media's focus on the potential reality of a "</a:t>
            </a:r>
            <a:r>
              <a:rPr lang="en-GB" b="0" dirty="0" err="1"/>
              <a:t>WarGames</a:t>
            </a:r>
            <a:r>
              <a:rPr lang="en-GB" b="0" dirty="0"/>
              <a:t> scenario"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Impact on public perception towards hacking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Contribution to the passing of the Computer Fraud and Abuse Act of 1986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Significance to Cybersecurity Legislation: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Film's portrayal influencing the notion of unauthorized computer access as illegal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Connection to the foundation of the cybersecurity industry and its regulatory framework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51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Hard pressed to find someone here who doesn’t know any movies with hacking in them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NCIS characters using the same keyboard at the same 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”We’re in” “Throwing up a Firewall” etc.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Often used as a joke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“is this accurate” has been done to death, I’m not interested in it really (apart from as something funny)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Reddit posts, YouTube videos with </a:t>
            </a:r>
            <a:r>
              <a:rPr lang="en-GB" dirty="0" err="1"/>
              <a:t>Samy</a:t>
            </a:r>
            <a:r>
              <a:rPr lang="en-GB" dirty="0"/>
              <a:t> </a:t>
            </a:r>
            <a:r>
              <a:rPr lang="en-GB" dirty="0" err="1"/>
              <a:t>Kamkar</a:t>
            </a:r>
            <a:r>
              <a:rPr lang="en-GB" dirty="0"/>
              <a:t> and </a:t>
            </a:r>
            <a:r>
              <a:rPr lang="en-GB" dirty="0" err="1"/>
              <a:t>MalwareUnicorn</a:t>
            </a:r>
            <a:r>
              <a:rPr lang="en-GB" dirty="0"/>
              <a:t>, articles, etc. its done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throwing up a video and talking through 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Puts us in an interesting position… we need to ask a different question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More accurately 2 questions…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87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Who doesn’t know Jurassic Park?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Isn’t it crazy he made this and Schindler’s list in the same year?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Dennis </a:t>
            </a:r>
            <a:r>
              <a:rPr lang="en-GB" dirty="0" err="1"/>
              <a:t>Nedry</a:t>
            </a:r>
            <a:r>
              <a:rPr lang="en-GB" dirty="0"/>
              <a:t>, IT guy on the </a:t>
            </a:r>
            <a:r>
              <a:rPr lang="en-GB" dirty="0" err="1"/>
              <a:t>sland</a:t>
            </a:r>
            <a:r>
              <a:rPr lang="en-GB" dirty="0"/>
              <a:t>, is approached by a rival company who wants to buy dinosaur embryos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Nedry</a:t>
            </a:r>
            <a:r>
              <a:rPr lang="en-GB" dirty="0"/>
              <a:t> shuts down the security systems.. Whoops! All Dinosaurs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only fix is Lex, the kid hacker, manages to hack into </a:t>
            </a:r>
            <a:r>
              <a:rPr lang="en-GB" dirty="0" err="1"/>
              <a:t>Nedry’s</a:t>
            </a:r>
            <a:r>
              <a:rPr lang="en-GB" dirty="0"/>
              <a:t> terminal and save the day uttering the immortal words “It’s a UNIX System… I know this”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46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and was possible to have the Jurassic Park OS on your computer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IRIX is a derivative of Silicon Graphics in-house 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FSN is a 3d filesystem that is downloadable on </a:t>
            </a:r>
            <a:r>
              <a:rPr lang="en-GB" dirty="0" err="1"/>
              <a:t>github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 very useful but probably thematically accurate given who </a:t>
            </a:r>
            <a:r>
              <a:rPr lang="en-GB" dirty="0" err="1"/>
              <a:t>Nedry</a:t>
            </a:r>
            <a:r>
              <a:rPr lang="en-GB" dirty="0"/>
              <a:t>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Still mystifies the audience, sensational…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883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General public didn’t have exposure to how computers worked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Parallels between hacking and magic are stark: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Representing abstract/boring concepts with interesting visuals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Unknown tools and elaborate rituals to advance the plot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Because hacking is real it reflects a broader growing trend in the late 80s and 90s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Saviour and threat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Look at Terminator as well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Could make parallels to the Satanic Panic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75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don’t think I need to say much about the influence that the Matrix has had on hacking in media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Hacking film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Green falling characters on black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Black leather trench coats with rounded glasses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Typing furiously at keyboards and navigating virtual landscapes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Matrix: Reloaded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Scotland Yard teamed up with the BCS to issue a joint statement against: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“[Attempting] to emulate the [...] depiction of computer hacking”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Themes are significant to hacker culture more than broader culture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Basically about a digital insurgency against an oppressive overlord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Lots more deeper themes than this of course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has always been the Hacker ethos IMO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Even if The Matrix didn’t really explore this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Do you know what movie did though?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44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told my manager at work about this talk he told me he became a hacker because of this film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Plot: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High school hackers uncover corporate security chief's fraud scheme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Eugene "The Plague" Belford accuses them of attempting to steal his worm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He reports to the US Secret Service, claiming it's the </a:t>
            </a:r>
            <a:r>
              <a:rPr lang="en-GB" dirty="0" err="1"/>
              <a:t>daVinci</a:t>
            </a:r>
            <a:r>
              <a:rPr lang="en-GB" dirty="0"/>
              <a:t> worm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Alleges the hackers' involvement to capsize oil tankers for an ecological disaster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725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movie was not received well by critics or audiences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33% on RT for whatever that’s worth (nothing)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7.5 million on a budget of 20 million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Based on other movies that year though sounds like a flop of a year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Mel Gibson best director? Fuck off lol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visual style informed the subculture just how the subculture informed the movie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Like an ouroboros of hacking with Angelina Jolie and Shaggy in there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Glamourous, stylized, positive outlook on hacking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Film depicted hacking as cool, inspiring young pre-hackers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Showed hackers as rebellious, countercultural figures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Represented with futuristic clothes, </a:t>
            </a:r>
            <a:r>
              <a:rPr lang="en-GB" dirty="0" err="1"/>
              <a:t>colorful</a:t>
            </a:r>
            <a:r>
              <a:rPr lang="en-GB" dirty="0"/>
              <a:t> hair,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Brought hacker culture from forums to the mainstream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 commercial success but significant cultural impact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Referenced in an XKCD comic, indicative of its influence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95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Kinds of attacks the movie industry has totally latched onto for one of a few reasons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More cinematic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Funnier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Easier to understand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Better at advancing the plot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Only kins of attacks a lot of people will know of (other than, like, viruses etc.)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412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Say you work for a financial company that trades currencies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Current conversion rate is £1 to $1.224705.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For most intents and purposes the $0.004705 does not exist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Whats</a:t>
            </a:r>
            <a:r>
              <a:rPr lang="en-GB" dirty="0"/>
              <a:t> the harm in skimming that off?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Well I’m not here for philosophy I’m here for movies, but either way you slice it (ah? Get it?) its theft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People have done this IRL, normally people who maintain, like, travel fare boxes etc.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Movies: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Superman III: Richard Pryor </a:t>
            </a:r>
            <a:r>
              <a:rPr lang="en-GB" dirty="0" err="1"/>
              <a:t>embexzzles</a:t>
            </a:r>
            <a:r>
              <a:rPr lang="en-GB" dirty="0"/>
              <a:t> money from his employer </a:t>
            </a:r>
            <a:r>
              <a:rPr lang="en-GB" dirty="0" err="1"/>
              <a:t>Webscoe</a:t>
            </a:r>
            <a:r>
              <a:rPr lang="en-GB" dirty="0"/>
              <a:t> Industries, the CEO finds out and blackmails him – inciting incident </a:t>
            </a:r>
            <a:r>
              <a:rPr lang="en-GB" dirty="0" err="1"/>
              <a:t>ho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Hackers: The Plague creates a worm to steal $25 million from his employer, the main scheme of the antagonist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Office Space: References Superman III – the protagonists try to steal some money from their employer </a:t>
            </a:r>
            <a:r>
              <a:rPr lang="en-GB" dirty="0" err="1"/>
              <a:t>bc</a:t>
            </a:r>
            <a:r>
              <a:rPr lang="en-GB" dirty="0"/>
              <a:t> </a:t>
            </a:r>
            <a:r>
              <a:rPr lang="en-GB" dirty="0" err="1"/>
              <a:t>theyre</a:t>
            </a:r>
            <a:r>
              <a:rPr lang="en-GB" dirty="0"/>
              <a:t> disgruntled but they steal too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817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knows this hopefully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Didn’t know the stat </a:t>
            </a:r>
            <a:r>
              <a:rPr lang="en-GB" dirty="0" err="1"/>
              <a:t>tho</a:t>
            </a:r>
            <a:r>
              <a:rPr lang="en-GB" dirty="0"/>
              <a:t>… debateable </a:t>
            </a:r>
            <a:r>
              <a:rPr lang="en-GB" dirty="0" err="1"/>
              <a:t>imho</a:t>
            </a:r>
            <a:r>
              <a:rPr lang="en-GB" dirty="0"/>
              <a:t> lmao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Movies: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Hot Millions: Marcus Pendleton social engineers other employees at the company he’s conning to embezzle money out of them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Sneakers: A movie I wish I had time to cover (It has fucking Sidney Poitier in it, first black man to win an Oscar, kind of </a:t>
            </a:r>
            <a:r>
              <a:rPr lang="en-GB" dirty="0" err="1"/>
              <a:t>beeath</a:t>
            </a:r>
            <a:r>
              <a:rPr lang="en-GB" dirty="0"/>
              <a:t> him </a:t>
            </a:r>
            <a:r>
              <a:rPr lang="en-GB" dirty="0" err="1"/>
              <a:t>imo</a:t>
            </a:r>
            <a:r>
              <a:rPr lang="en-GB" dirty="0"/>
              <a:t> lmao) anyway the eponymous sneakers need a </a:t>
            </a:r>
            <a:r>
              <a:rPr lang="en-GB" dirty="0" err="1"/>
              <a:t>voic</a:t>
            </a:r>
            <a:r>
              <a:rPr lang="en-GB" dirty="0"/>
              <a:t> command so arrange a date with the owner of the voice so they can say the command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Hackers: our hero Crash Override (the blonde guy from Trainspotting) manipulates a security guard to </a:t>
            </a:r>
            <a:r>
              <a:rPr lang="en-GB" dirty="0" err="1"/>
              <a:t>revealthe</a:t>
            </a:r>
            <a:r>
              <a:rPr lang="en-GB" dirty="0"/>
              <a:t> modem’s phone number to change the programme on a TV station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Takedown: Kevin Mitnick (RIP) was, whatever you think of him, a master social engineer, so this movie is full if 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52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If a hacker needs to do something there’s probably a Hacktool to do it lol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Contributes to script kiddies </a:t>
            </a:r>
            <a:r>
              <a:rPr lang="en-GB" dirty="0" err="1"/>
              <a:t>imo</a:t>
            </a:r>
            <a:r>
              <a:rPr lang="en-GB" dirty="0"/>
              <a:t> probs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With the right tool you can do whatever you want, hack the government with a click of a button, steal power, whatever.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Movies: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Weird Science: crypto-smasher is used to break into the grid to power their… woman manufacturing operation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Net: </a:t>
            </a:r>
            <a:r>
              <a:rPr lang="en-GB" dirty="0" err="1"/>
              <a:t>GateKeeper</a:t>
            </a:r>
            <a:r>
              <a:rPr lang="en-GB" dirty="0"/>
              <a:t> grants users illegitimate access to government and military computer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Sneakers: The whole film </a:t>
            </a:r>
            <a:r>
              <a:rPr lang="en-GB" dirty="0" err="1"/>
              <a:t>revlves</a:t>
            </a:r>
            <a:r>
              <a:rPr lang="en-GB" dirty="0"/>
              <a:t> around an algorithm capable of decoding any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436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To answer these we need to start somewhere more basic… and that 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8999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About a 50/50 split IRL apparently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Probably bullshit lol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Disgruntled employee trope *works*… is it engaging? No… unless </a:t>
            </a:r>
            <a:r>
              <a:rPr lang="en-GB" dirty="0" err="1"/>
              <a:t>youre</a:t>
            </a:r>
            <a:r>
              <a:rPr lang="en-GB" dirty="0"/>
              <a:t> fucking Steven Spielberg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Movies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Jurassic Park: Dennis </a:t>
            </a:r>
            <a:r>
              <a:rPr lang="en-GB" dirty="0" err="1"/>
              <a:t>Nedry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Speed 2: Cruise Control: John Geiger, who designs a cruise ship’s computer system, plans to take over the ship to steal diamonds. Isn’t that such a fucking funny title???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Office Space: already covered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76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Self explanatory really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Swordfish is because of a Marx Brothers movie (Horse Feathers)  where a guy tries to get into a speakeasy with the password Swordfish. It’s used in Hackers, The Net, and Swordfish (duh)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Movies: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WarGames</a:t>
            </a:r>
            <a:r>
              <a:rPr lang="en-GB" dirty="0"/>
              <a:t>: David researches the system’s developer to discover a likely password for a backdoor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Terminal Entry: Hacker Bob uses brute forcing to hack an online game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Hot Millions: Marcus Pendleton uses shoulder surfing to determine a system’s password (</a:t>
            </a:r>
            <a:r>
              <a:rPr lang="en-GB" dirty="0" err="1"/>
              <a:t>mamn</a:t>
            </a:r>
            <a:r>
              <a:rPr lang="en-GB" dirty="0"/>
              <a:t> this movie was ahead of its time huh?)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08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Found this out on Monday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Nmap keeps a list of movies the tool is seen 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Matrix Reloaded: first mainstream usage of </a:t>
            </a:r>
            <a:r>
              <a:rPr lang="en-GB" dirty="0" err="1"/>
              <a:t>nmap</a:t>
            </a:r>
            <a:r>
              <a:rPr lang="en-GB" dirty="0"/>
              <a:t> to find a vulnerable SSH server attached to a power grid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Snowden: Snowden beats an exam slated to take 5-8 hours in 38 minutes with an Nmap NSE script (great </a:t>
            </a:r>
            <a:r>
              <a:rPr lang="en-GB" dirty="0" err="1"/>
              <a:t>advertisng</a:t>
            </a:r>
            <a:r>
              <a:rPr lang="en-GB" dirty="0"/>
              <a:t> lol)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Dredd: Dredd uses </a:t>
            </a:r>
            <a:r>
              <a:rPr lang="en-GB" dirty="0" err="1"/>
              <a:t>nmap</a:t>
            </a:r>
            <a:r>
              <a:rPr lang="en-GB" dirty="0"/>
              <a:t> for network recon and exploitation of Peach Trees Tower, and to eventually get to </a:t>
            </a:r>
            <a:r>
              <a:rPr lang="en-GB" dirty="0" err="1"/>
              <a:t>MaMa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Battle Royale: Nmap source code can be seen </a:t>
            </a:r>
            <a:r>
              <a:rPr lang="en-GB" dirty="0" err="1"/>
              <a:t>beijng</a:t>
            </a:r>
            <a:r>
              <a:rPr lang="en-GB" dirty="0"/>
              <a:t> referenced by a hacker student. He later gets fucking blasted away crazy style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Elysium, Die Hard 4, The </a:t>
            </a:r>
            <a:r>
              <a:rPr lang="en-GB" dirty="0" err="1"/>
              <a:t>Bourne</a:t>
            </a:r>
            <a:r>
              <a:rPr lang="en-GB" dirty="0"/>
              <a:t> Ultimatum, and The Girl With The Dragon Tattoo also all feature </a:t>
            </a:r>
            <a:r>
              <a:rPr lang="en-GB" dirty="0" err="1"/>
              <a:t>nmap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funniest, though, 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HaXXXor</a:t>
            </a:r>
            <a:r>
              <a:rPr lang="en-GB" dirty="0"/>
              <a:t>: no Longer Floppy: an adult film where the model and actress E-Lita explains to her… friend how to use Nmap. Unfortunately a full penetration test is not performed… well… lol.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211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you’ll excuse the unfortunate Arnie quote I couldn’t get this out of my head…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84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One of the first places I looked was Google Scholar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Either for legitimacy or a trauma response from my diss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Source considers implications of media representation of hackers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Only covers 1968 (!!!) to 2008 </a:t>
            </a:r>
            <a:r>
              <a:rPr lang="en-GB" dirty="0" err="1"/>
              <a:t>tho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Flawed in its artistic analysis (Bro calls documentaries “not movies” and discounts animated movies out of hand)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This paper gives us two things: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This list actually includes a couple of really good movies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Who the hackers are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what they do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didn’t have to watch 50 movies after work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Detailed analysis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Ages, jobs, heroes or villains. Etc.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dirty="0"/>
              <a:t>Average hacker in movies: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Late 20s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Works in IT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Protagonist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Outsider attacker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dirty="0"/>
              <a:t>Accuracy can be debated till the cows come home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Aren’t we all the main character?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dirty="0"/>
              <a:t>This is the perspective most people have on us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(or the basement dwelling stereotype, that’s more </a:t>
            </a:r>
            <a:r>
              <a:rPr lang="en-GB" dirty="0" err="1"/>
              <a:t>incels</a:t>
            </a:r>
            <a:r>
              <a:rPr lang="en-GB" dirty="0"/>
              <a:t> and </a:t>
            </a:r>
            <a:r>
              <a:rPr lang="en-GB" dirty="0" err="1"/>
              <a:t>redditors</a:t>
            </a:r>
            <a:r>
              <a:rPr lang="en-GB" dirty="0"/>
              <a:t> now </a:t>
            </a:r>
            <a:r>
              <a:rPr lang="en-GB" dirty="0" err="1"/>
              <a:t>tho</a:t>
            </a:r>
            <a:r>
              <a:rPr lang="en-GB" dirty="0"/>
              <a:t>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434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Neo’s passport says he was born in 1971 which would make him 52 years old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Apparently… the average age of an infosec professional is 42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Neo fits the archetypal hacker almost exactly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paper also fails to cover gender which is another issue with it…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wouldn’t take it as gospel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21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Gordon identifies 5 genres of film in which hackers appear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Will take a few moments to cover each of the genres he identifies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And the purpose of hackers in each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Clearing up a term: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“Genre film”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may not mention it again but I think its good people know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Fit well-defined genres with pre-packaged audience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MCU films, horrors, rom-coms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every film here is a genre film but when you have hacking tropes being reused you’re bound to get some genre flicks in there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93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Genres: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exclusively about hackers and hacking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with robbery as the central plot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where regular individuals are compelled to perform extraordinary 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Science Fiction movies featuring futuristic technology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depicting the adventures of real-life hackers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63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what it's worth, I can only really see two films on there worth bothering to find, you can probably guess which 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56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67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2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327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714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092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60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08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26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52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11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20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72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48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974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A2B8-9371-300B-B942-064DF84C8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What Your Family Thinks You Do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0F152-42D4-A759-DC94-652314CC5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360911"/>
          </a:xfrm>
        </p:spPr>
        <p:txBody>
          <a:bodyPr>
            <a:normAutofit/>
          </a:bodyPr>
          <a:lstStyle/>
          <a:p>
            <a:r>
              <a:rPr lang="en-GB" sz="3100" b="1" dirty="0"/>
              <a:t>An Analysis of Hacking in Hollywood</a:t>
            </a:r>
          </a:p>
          <a:p>
            <a:r>
              <a:rPr lang="en-GB" sz="1400" b="1" dirty="0"/>
              <a:t>Isaac Basque-Rice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8288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5BD64D-DA36-0F8F-18B5-7CA1D354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DAF5FC-0A8F-85AC-C06B-7C1C76C02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Hacker</a:t>
            </a:r>
          </a:p>
          <a:p>
            <a:r>
              <a:rPr lang="en-GB" dirty="0"/>
              <a:t>Heist</a:t>
            </a:r>
          </a:p>
          <a:p>
            <a:r>
              <a:rPr lang="en-GB" dirty="0"/>
              <a:t>Heroic</a:t>
            </a:r>
          </a:p>
          <a:p>
            <a:r>
              <a:rPr lang="en-GB" dirty="0"/>
              <a:t>Sci-Fi</a:t>
            </a:r>
          </a:p>
          <a:p>
            <a:r>
              <a:rPr lang="en-GB" dirty="0" err="1"/>
              <a:t>TrueLife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CAE63-CBB2-FD4C-A086-5E67BBC2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Genre: Hacker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9F1F36-6E5E-3595-4193-498B7FE5E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183"/>
          <a:stretch/>
        </p:blipFill>
        <p:spPr>
          <a:xfrm>
            <a:off x="6096000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9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1E691-A56C-2017-1CD3-B805B78B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Genre: Hacker</a:t>
            </a:r>
          </a:p>
        </p:txBody>
      </p:sp>
      <p:pic>
        <p:nvPicPr>
          <p:cNvPr id="7172" name="Picture 4" descr="WarGames (1983) - IMDb">
            <a:extLst>
              <a:ext uri="{FF2B5EF4-FFF2-40B4-BE49-F238E27FC236}">
                <a16:creationId xmlns:a16="http://schemas.microsoft.com/office/drawing/2014/main" id="{F7E82953-82D5-3765-8ECA-66EBEFD7C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91" y="793680"/>
            <a:ext cx="3331905" cy="22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wordfish - Full Cast &amp; Crew - TV Guide">
            <a:extLst>
              <a:ext uri="{FF2B5EF4-FFF2-40B4-BE49-F238E27FC236}">
                <a16:creationId xmlns:a16="http://schemas.microsoft.com/office/drawing/2014/main" id="{4A170F0B-FCF4-1C72-463A-608638BD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503" y="985265"/>
            <a:ext cx="3331905" cy="18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ackers (1995) - IMDb">
            <a:extLst>
              <a:ext uri="{FF2B5EF4-FFF2-40B4-BE49-F238E27FC236}">
                <a16:creationId xmlns:a16="http://schemas.microsoft.com/office/drawing/2014/main" id="{13E6BFA1-D1CC-6ECF-EB41-B42C4C7A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7314" y="769119"/>
            <a:ext cx="3260054" cy="23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2648-7414-EB92-FFEE-6146FB469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Who are the characters?</a:t>
            </a:r>
          </a:p>
          <a:p>
            <a:r>
              <a:rPr lang="en-GB">
                <a:solidFill>
                  <a:srgbClr val="FFFFFF"/>
                </a:solidFill>
              </a:rPr>
              <a:t>Who is the audience?</a:t>
            </a:r>
          </a:p>
          <a:p>
            <a:r>
              <a:rPr lang="en-GB">
                <a:solidFill>
                  <a:srgbClr val="FFFFFF"/>
                </a:solidFill>
              </a:rPr>
              <a:t>What are the impact of these restrictions?</a:t>
            </a:r>
          </a:p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7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2156C-1CC2-0E38-E22A-C0EE2D83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Genre: Heist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0C251D-A1DF-4514-AB17-56FF24F9C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2118" y="1443492"/>
            <a:ext cx="5630441" cy="39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F51B-C0BB-0E49-66F7-C259D658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Genre: Heroic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FD4AF9E8-0BC0-E519-9D21-0C7540EE2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1860069" y="2232439"/>
            <a:ext cx="8471862" cy="445784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02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D81B91-66E8-40A0-9D19-CE982506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A9A4F4F-3A81-4476-8B3C-B813A7880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F5BC480-A675-42F8-80B5-76C9E674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3FE29E8-F9C8-441E-B337-F85C78160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F82036-4E4D-AF38-926B-B25A65ED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Genre: Sci-Fi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CA8972-2C3E-6F9F-C5D9-929D8D806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457" y="708461"/>
            <a:ext cx="10916463" cy="346597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9842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D58B-5696-146E-DFD0-979CFB8D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Genre: </a:t>
            </a:r>
            <a:r>
              <a:rPr lang="en-GB" dirty="0" err="1"/>
              <a:t>TrueLife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0542AC-F01B-6DC8-8E96-167C67EDC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A6541A-2373-705F-9D72-EB88CE616A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3550DDCC-9F8C-3620-16A1-FB7B736F82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237414" y="876959"/>
            <a:ext cx="4484456" cy="448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0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026" name="Picture 2" descr="Siskel and Ebert's 'At The Movies' Takes Final Bow : NPR">
            <a:extLst>
              <a:ext uri="{FF2B5EF4-FFF2-40B4-BE49-F238E27FC236}">
                <a16:creationId xmlns:a16="http://schemas.microsoft.com/office/drawing/2014/main" id="{2B757744-2818-2221-CB1F-BFD2175EE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2" b="38854"/>
          <a:stretch/>
        </p:blipFill>
        <p:spPr bwMode="auto">
          <a:xfrm>
            <a:off x="-1" y="-1"/>
            <a:ext cx="12192001" cy="48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 9">
            <a:extLst>
              <a:ext uri="{FF2B5EF4-FFF2-40B4-BE49-F238E27FC236}">
                <a16:creationId xmlns:a16="http://schemas.microsoft.com/office/drawing/2014/main" id="{F73FEE0E-0740-4139-808A-A3B329A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08FCD-9748-DA8B-480D-75BC48A4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Let's Go To The Movies!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EDBC8-55C8-0BFC-24CD-935ADF91C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3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1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2050" name="Picture 2" descr="Russia's Only “Winning Move” | Proceedings - February 2022 Vol. 148/2/1,428">
            <a:extLst>
              <a:ext uri="{FF2B5EF4-FFF2-40B4-BE49-F238E27FC236}">
                <a16:creationId xmlns:a16="http://schemas.microsoft.com/office/drawing/2014/main" id="{3CDBEF8F-FB9F-EEAE-518F-40FF639C2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2637" b="8492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Freeform 6">
            <a:extLst>
              <a:ext uri="{FF2B5EF4-FFF2-40B4-BE49-F238E27FC236}">
                <a16:creationId xmlns:a16="http://schemas.microsoft.com/office/drawing/2014/main" id="{50C06FCE-B328-498C-BF62-4DC5DD60F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E9AF68-D0A2-A18D-A910-4BA17917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67" y="3251199"/>
            <a:ext cx="5706533" cy="1947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How About a Nice Game of Chess?</a:t>
            </a:r>
          </a:p>
        </p:txBody>
      </p:sp>
    </p:spTree>
    <p:extLst>
      <p:ext uri="{BB962C8B-B14F-4D97-AF65-F5344CB8AC3E}">
        <p14:creationId xmlns:p14="http://schemas.microsoft.com/office/powerpoint/2010/main" val="303389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argames: 40 years ago, this movie predicted the rise of ChatGPT and Bing  Chat [Update] - Neowin">
            <a:extLst>
              <a:ext uri="{FF2B5EF4-FFF2-40B4-BE49-F238E27FC236}">
                <a16:creationId xmlns:a16="http://schemas.microsoft.com/office/drawing/2014/main" id="{6C1F2FFE-8BB8-D4C9-F728-729908839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14DA2-5976-0B6B-0220-BED3F643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 err="1"/>
              <a:t>WarGames</a:t>
            </a:r>
            <a:r>
              <a:rPr lang="en-GB" dirty="0"/>
              <a:t> as Pioneer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5A319-B2D8-431F-8B13-ECDC2D7D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Establishes Hollywood hacking tropes</a:t>
            </a:r>
          </a:p>
          <a:p>
            <a:r>
              <a:rPr lang="en-GB" dirty="0"/>
              <a:t>Hacker culture impact</a:t>
            </a:r>
          </a:p>
          <a:p>
            <a:r>
              <a:rPr lang="en-GB" dirty="0"/>
              <a:t>Surprisingly accurate, too!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14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A445D79-86D6-1D08-2E18-81A4A81C3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4"/>
          <a:stretch/>
        </p:blipFill>
        <p:spPr bwMode="auto">
          <a:xfrm>
            <a:off x="6108700" y="-1"/>
            <a:ext cx="60944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 16">
            <a:extLst>
              <a:ext uri="{FF2B5EF4-FFF2-40B4-BE49-F238E27FC236}">
                <a16:creationId xmlns:a16="http://schemas.microsoft.com/office/drawing/2014/main" id="{3EEED574-6FCC-45F8-ABA8-05782705A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2961-0A86-0367-DC8D-29FBD1F0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GB" dirty="0"/>
              <a:t>WHOAMI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66B3909-493A-135A-EC35-36AC978D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r>
              <a:rPr lang="en-US" dirty="0"/>
              <a:t>Isaac Basque-Rice</a:t>
            </a:r>
          </a:p>
          <a:p>
            <a:r>
              <a:rPr lang="en-US" dirty="0"/>
              <a:t>EDR Security Engineer @ Adarma</a:t>
            </a:r>
          </a:p>
          <a:p>
            <a:r>
              <a:rPr lang="en-US" dirty="0"/>
              <a:t>Recent Grad</a:t>
            </a:r>
          </a:p>
          <a:p>
            <a:r>
              <a:rPr lang="en-US" dirty="0"/>
              <a:t>UFO Guy</a:t>
            </a:r>
          </a:p>
          <a:p>
            <a:r>
              <a:rPr lang="en-US" dirty="0"/>
              <a:t>@IBRice101</a:t>
            </a:r>
          </a:p>
          <a:p>
            <a:r>
              <a:rPr lang="en-US" dirty="0"/>
              <a:t>They/Them</a:t>
            </a:r>
          </a:p>
        </p:txBody>
      </p:sp>
    </p:spTree>
    <p:extLst>
      <p:ext uri="{BB962C8B-B14F-4D97-AF65-F5344CB8AC3E}">
        <p14:creationId xmlns:p14="http://schemas.microsoft.com/office/powerpoint/2010/main" val="315158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ZONE FILM CHALLENGE: GAMER CINEMA | by John Wright | nameless/aimless |  Medium">
            <a:extLst>
              <a:ext uri="{FF2B5EF4-FFF2-40B4-BE49-F238E27FC236}">
                <a16:creationId xmlns:a16="http://schemas.microsoft.com/office/drawing/2014/main" id="{21AD6E52-893B-69A1-5499-39707C195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2CD23D-14CD-9601-E531-C556FEAF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Cultural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D502E-D90C-6D90-D374-9684901A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Pioneered depictions of the internet</a:t>
            </a:r>
          </a:p>
          <a:p>
            <a:r>
              <a:rPr lang="en-GB" dirty="0"/>
              <a:t>Coined “</a:t>
            </a:r>
            <a:r>
              <a:rPr lang="en-GB" dirty="0" err="1"/>
              <a:t>Wardialing</a:t>
            </a:r>
            <a:r>
              <a:rPr lang="en-GB" dirty="0"/>
              <a:t>”</a:t>
            </a:r>
          </a:p>
          <a:p>
            <a:r>
              <a:rPr lang="en-GB" dirty="0"/>
              <a:t>Increase in BBS Traffic</a:t>
            </a:r>
          </a:p>
        </p:txBody>
      </p:sp>
    </p:spTree>
    <p:extLst>
      <p:ext uri="{BB962C8B-B14F-4D97-AF65-F5344CB8AC3E}">
        <p14:creationId xmlns:p14="http://schemas.microsoft.com/office/powerpoint/2010/main" val="95594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WarGames' anticipated fears about AI, amid a wave of movies in the 1980s |  CNN">
            <a:extLst>
              <a:ext uri="{FF2B5EF4-FFF2-40B4-BE49-F238E27FC236}">
                <a16:creationId xmlns:a16="http://schemas.microsoft.com/office/drawing/2014/main" id="{EBBB70A8-B3A8-D9BB-0A43-25556E95A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E1D55-0218-F631-2B8F-A6DC8126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Legislative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3E6C1-4F9B-8430-9A22-650293325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Ronald Reagan watched it…</a:t>
            </a:r>
          </a:p>
          <a:p>
            <a:r>
              <a:rPr lang="en-GB" dirty="0"/>
              <a:t>Computer Fraud and Abuse Act 1986</a:t>
            </a:r>
          </a:p>
          <a:p>
            <a:r>
              <a:rPr lang="en-GB" dirty="0"/>
              <a:t>Shaped perceptions – especially in the media</a:t>
            </a:r>
          </a:p>
        </p:txBody>
      </p:sp>
    </p:spTree>
    <p:extLst>
      <p:ext uri="{BB962C8B-B14F-4D97-AF65-F5344CB8AC3E}">
        <p14:creationId xmlns:p14="http://schemas.microsoft.com/office/powerpoint/2010/main" val="92640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D697E777-8077-48ED-861D-919762A4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 23">
            <a:extLst>
              <a:ext uri="{FF2B5EF4-FFF2-40B4-BE49-F238E27FC236}">
                <a16:creationId xmlns:a16="http://schemas.microsoft.com/office/drawing/2014/main" id="{48AF6BEF-7139-416D-8C2F-4AD91DA47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621B2-F019-83F0-58D0-0D5577C9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GB" sz="3200"/>
              <a:t>It’s a UNIX System…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F4EE-8DC3-7900-20EF-FEC522F7E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GB" sz="1600"/>
              <a:t>Once the highest grossing film of all time</a:t>
            </a:r>
          </a:p>
          <a:p>
            <a:r>
              <a:rPr lang="en-GB" sz="1600"/>
              <a:t>Dennis Nedry’s hacking is the inciting incident</a:t>
            </a:r>
          </a:p>
          <a:p>
            <a:r>
              <a:rPr lang="en-GB" sz="1600"/>
              <a:t>A whole subreddit was born…</a:t>
            </a:r>
          </a:p>
        </p:txBody>
      </p:sp>
      <p:sp>
        <p:nvSpPr>
          <p:cNvPr id="6155" name="Rounded Rectangle 17">
            <a:extLst>
              <a:ext uri="{FF2B5EF4-FFF2-40B4-BE49-F238E27FC236}">
                <a16:creationId xmlns:a16="http://schemas.microsoft.com/office/drawing/2014/main" id="{03BFF6BD-7732-42A2-AEA2-7E4BC4FF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ack into Nedry's Jurassic Park security system - Polygon">
            <a:extLst>
              <a:ext uri="{FF2B5EF4-FFF2-40B4-BE49-F238E27FC236}">
                <a16:creationId xmlns:a16="http://schemas.microsoft.com/office/drawing/2014/main" id="{7240787E-AA0D-C3FA-36F3-C37C1969A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" r="7164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541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7180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1" name="Isosceles Triangle 7180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2" name="Isosceles Triangle 7181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AA1CE5-B489-F8FA-AD3B-9C6E15D8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It Actually Is A UNIX System!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74D2-4968-EC3F-079D-04F813E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FSN on top of IRIX OS</a:t>
            </a:r>
          </a:p>
        </p:txBody>
      </p:sp>
      <p:pic>
        <p:nvPicPr>
          <p:cNvPr id="7172" name="Picture 4" descr="IRIX Interactive Desktop - Wikipedia">
            <a:extLst>
              <a:ext uri="{FF2B5EF4-FFF2-40B4-BE49-F238E27FC236}">
                <a16:creationId xmlns:a16="http://schemas.microsoft.com/office/drawing/2014/main" id="{BD9EE755-E76C-5744-3E8B-3F808C30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818" y="640080"/>
            <a:ext cx="4803648" cy="3602736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s it possible to install the FSN/Fusion file manager or similar on  Manjaro? : r/ManjaroLinux">
            <a:extLst>
              <a:ext uri="{FF2B5EF4-FFF2-40B4-BE49-F238E27FC236}">
                <a16:creationId xmlns:a16="http://schemas.microsoft.com/office/drawing/2014/main" id="{6816A01D-E27D-04C5-B978-6E482536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551" y="721010"/>
            <a:ext cx="5376369" cy="3440876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77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DCA6-5C10-3BDE-E982-2ED704EB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Any Sufficiently Advanced Technology is Indistinguishable from Magic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771DD-ECD4-36FF-E329-7AD4BA741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Arthur C. Clarke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D1472-E99D-038B-CC9B-D969BBA983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WWW was only 3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Hacking does the same thing as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Both saviour and threat?</a:t>
            </a:r>
          </a:p>
        </p:txBody>
      </p:sp>
    </p:spTree>
    <p:extLst>
      <p:ext uri="{BB962C8B-B14F-4D97-AF65-F5344CB8AC3E}">
        <p14:creationId xmlns:p14="http://schemas.microsoft.com/office/powerpoint/2010/main" val="2113965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Leadership Lessons From The Matrix | Leaderonomics">
            <a:extLst>
              <a:ext uri="{FF2B5EF4-FFF2-40B4-BE49-F238E27FC236}">
                <a16:creationId xmlns:a16="http://schemas.microsoft.com/office/drawing/2014/main" id="{360FAA4A-4ACA-E485-8BBD-CEBA11641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0E175-269F-34AC-6254-BBF07E70E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What Is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FF60-0887-7926-69AB-17EFE2106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Iconic Visuals</a:t>
            </a:r>
          </a:p>
          <a:p>
            <a:r>
              <a:rPr lang="en-GB" dirty="0"/>
              <a:t>Public warnings against replication</a:t>
            </a:r>
          </a:p>
          <a:p>
            <a:r>
              <a:rPr lang="en-GB" dirty="0"/>
              <a:t>Extremely significant themes</a:t>
            </a:r>
          </a:p>
        </p:txBody>
      </p:sp>
    </p:spTree>
    <p:extLst>
      <p:ext uri="{BB962C8B-B14F-4D97-AF65-F5344CB8AC3E}">
        <p14:creationId xmlns:p14="http://schemas.microsoft.com/office/powerpoint/2010/main" val="152154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ackers' at 20 - CSMonitor.com">
            <a:extLst>
              <a:ext uri="{FF2B5EF4-FFF2-40B4-BE49-F238E27FC236}">
                <a16:creationId xmlns:a16="http://schemas.microsoft.com/office/drawing/2014/main" id="{8EF5612D-461A-23CC-BB6E-60A35E5B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FCF8F-087E-EA5A-9EE8-7EF30FEB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Hack the Planet!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BA9ED-D7B6-EC08-F25B-864957C6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280847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Biggest Influence on Hacker Culture IMO</a:t>
            </a:r>
          </a:p>
        </p:txBody>
      </p:sp>
    </p:spTree>
    <p:extLst>
      <p:ext uri="{BB962C8B-B14F-4D97-AF65-F5344CB8AC3E}">
        <p14:creationId xmlns:p14="http://schemas.microsoft.com/office/powerpoint/2010/main" val="3490599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We Supposedly Learned About Technology From 1995's Hackers | WIRED">
            <a:extLst>
              <a:ext uri="{FF2B5EF4-FFF2-40B4-BE49-F238E27FC236}">
                <a16:creationId xmlns:a16="http://schemas.microsoft.com/office/drawing/2014/main" id="{C5D420D7-C2BE-E79E-F217-A1621FBB4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" b="-1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Freeform 9">
            <a:extLst>
              <a:ext uri="{FF2B5EF4-FFF2-40B4-BE49-F238E27FC236}">
                <a16:creationId xmlns:a16="http://schemas.microsoft.com/office/drawing/2014/main" id="{255A1912-89A7-4C19-8DD4-42030DFF9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F7E54-619B-E3BB-CCD2-C82503A9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r>
              <a:rPr lang="en-GB" dirty="0"/>
              <a:t>Hackers (1995)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5273-3720-052D-5A21-C5789580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r>
              <a:rPr lang="en-GB" dirty="0"/>
              <a:t>Not ”good” per se</a:t>
            </a:r>
          </a:p>
          <a:p>
            <a:r>
              <a:rPr lang="en-GB" dirty="0"/>
              <a:t>Iconic looks </a:t>
            </a:r>
            <a:r>
              <a:rPr lang="en-GB" dirty="0" err="1"/>
              <a:t>tho</a:t>
            </a:r>
            <a:endParaRPr lang="en-GB" dirty="0"/>
          </a:p>
          <a:p>
            <a:r>
              <a:rPr lang="en-GB" dirty="0"/>
              <a:t>Very cool movie</a:t>
            </a:r>
          </a:p>
        </p:txBody>
      </p:sp>
    </p:spTree>
    <p:extLst>
      <p:ext uri="{BB962C8B-B14F-4D97-AF65-F5344CB8AC3E}">
        <p14:creationId xmlns:p14="http://schemas.microsoft.com/office/powerpoint/2010/main" val="3313066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EC8F7-4304-96A2-A8B4-1CA61D25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Attacks in Film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A646A-7DF0-E3D4-28A4-7B85DD86F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7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20DFC9-728D-871E-863B-A99283898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Salami Slicing Attacks</a:t>
            </a:r>
          </a:p>
        </p:txBody>
      </p:sp>
      <p:pic>
        <p:nvPicPr>
          <p:cNvPr id="1026" name="Picture 2" descr="What is Salami Slicing?">
            <a:extLst>
              <a:ext uri="{FF2B5EF4-FFF2-40B4-BE49-F238E27FC236}">
                <a16:creationId xmlns:a16="http://schemas.microsoft.com/office/drawing/2014/main" id="{2BAC0C40-21EC-68C7-A50F-70940D8F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438" y="3203046"/>
            <a:ext cx="2913062" cy="2136245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150C71-EDE0-8061-F6EB-40806C222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GB" dirty="0"/>
              <a:t>Repeatedly and frequently steal small amounts of money</a:t>
            </a:r>
          </a:p>
          <a:p>
            <a:r>
              <a:rPr lang="en-GB" dirty="0"/>
              <a:t>Movies:</a:t>
            </a:r>
          </a:p>
          <a:p>
            <a:pPr lvl="1"/>
            <a:r>
              <a:rPr lang="en-GB" dirty="0"/>
              <a:t>Superman III</a:t>
            </a:r>
          </a:p>
          <a:p>
            <a:pPr lvl="1"/>
            <a:r>
              <a:rPr lang="en-GB" dirty="0"/>
              <a:t>Hackers</a:t>
            </a:r>
          </a:p>
          <a:p>
            <a:pPr lvl="1"/>
            <a:r>
              <a:rPr lang="en-GB" dirty="0"/>
              <a:t>Office Space</a:t>
            </a:r>
          </a:p>
        </p:txBody>
      </p:sp>
    </p:spTree>
    <p:extLst>
      <p:ext uri="{BB962C8B-B14F-4D97-AF65-F5344CB8AC3E}">
        <p14:creationId xmlns:p14="http://schemas.microsoft.com/office/powerpoint/2010/main" val="323396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7247-1D7D-5514-3D0B-0FD90210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Why Care?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3908AC4E-FDCD-272E-A0A9-0648B58B3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1924" y="2413000"/>
            <a:ext cx="2750090" cy="3716338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B93B6BCC-E2C3-7D17-D4D8-9B72BC0E1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&lt;- Your uncle watches movies</a:t>
            </a:r>
          </a:p>
          <a:p>
            <a:r>
              <a:rPr lang="en-US" dirty="0"/>
              <a:t>Hacking has been a mainstay in movies for over 40 years</a:t>
            </a:r>
          </a:p>
          <a:p>
            <a:r>
              <a:rPr lang="en-US" dirty="0"/>
              <a:t>Don’t care so much about accuracy in this talk</a:t>
            </a:r>
          </a:p>
        </p:txBody>
      </p:sp>
    </p:spTree>
    <p:extLst>
      <p:ext uri="{BB962C8B-B14F-4D97-AF65-F5344CB8AC3E}">
        <p14:creationId xmlns:p14="http://schemas.microsoft.com/office/powerpoint/2010/main" val="3458582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697E777-8077-48ED-861D-919762A4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23">
            <a:extLst>
              <a:ext uri="{FF2B5EF4-FFF2-40B4-BE49-F238E27FC236}">
                <a16:creationId xmlns:a16="http://schemas.microsoft.com/office/drawing/2014/main" id="{48AF6BEF-7139-416D-8C2F-4AD91DA47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32B956-B804-AE91-EBA8-8BBEA129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GB" sz="3200"/>
              <a:t>Social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AE3B9-70F1-9633-79AA-77A16CF3F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GB" sz="1600"/>
              <a:t>Tricking people into doing something or giving something away</a:t>
            </a:r>
          </a:p>
          <a:p>
            <a:r>
              <a:rPr lang="en-GB" sz="1600"/>
              <a:t>Involved in 98% of attacks</a:t>
            </a:r>
          </a:p>
          <a:p>
            <a:r>
              <a:rPr lang="en-GB" sz="1600"/>
              <a:t>Movies:</a:t>
            </a:r>
          </a:p>
          <a:p>
            <a:pPr lvl="1"/>
            <a:r>
              <a:rPr lang="en-GB" dirty="0"/>
              <a:t>Hot Millions</a:t>
            </a:r>
          </a:p>
          <a:p>
            <a:pPr lvl="1"/>
            <a:r>
              <a:rPr lang="en-GB" dirty="0"/>
              <a:t>Sneakers</a:t>
            </a:r>
          </a:p>
          <a:p>
            <a:pPr lvl="1"/>
            <a:r>
              <a:rPr lang="en-GB" dirty="0"/>
              <a:t>Hackers</a:t>
            </a:r>
          </a:p>
          <a:p>
            <a:pPr lvl="1"/>
            <a:r>
              <a:rPr lang="en-GB" dirty="0"/>
              <a:t>Takedown</a:t>
            </a:r>
          </a:p>
        </p:txBody>
      </p:sp>
      <p:sp>
        <p:nvSpPr>
          <p:cNvPr id="1035" name="Rounded Rectangle 17">
            <a:extLst>
              <a:ext uri="{FF2B5EF4-FFF2-40B4-BE49-F238E27FC236}">
                <a16:creationId xmlns:a16="http://schemas.microsoft.com/office/drawing/2014/main" id="{03BFF6BD-7732-42A2-AEA2-7E4BC4FF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t's Talk About Sneakers, the Most Charming, Baffling Espionage/Heist Movie  of the 1990s ‹ CrimeReads">
            <a:extLst>
              <a:ext uri="{FF2B5EF4-FFF2-40B4-BE49-F238E27FC236}">
                <a16:creationId xmlns:a16="http://schemas.microsoft.com/office/drawing/2014/main" id="{86A571A2-C37D-961B-2C71-3D086DB22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7" r="5655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976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eird Science” — Review – AHSneedle">
            <a:extLst>
              <a:ext uri="{FF2B5EF4-FFF2-40B4-BE49-F238E27FC236}">
                <a16:creationId xmlns:a16="http://schemas.microsoft.com/office/drawing/2014/main" id="{EEE1CA33-367C-F1FA-DCCF-4370BE100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31133-5EEE-BE9F-69BB-53222B7EC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/>
              <a:t>Fictional Hacktools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7BFB-08BC-6A39-BA21-BEC90793F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/>
              <a:t>Your magic wand</a:t>
            </a:r>
          </a:p>
          <a:p>
            <a:r>
              <a:rPr lang="en-GB"/>
              <a:t>Movies:</a:t>
            </a:r>
          </a:p>
          <a:p>
            <a:pPr lvl="1"/>
            <a:r>
              <a:rPr lang="en-GB"/>
              <a:t>Weird </a:t>
            </a:r>
            <a:r>
              <a:rPr lang="en-GB" dirty="0"/>
              <a:t>Science</a:t>
            </a:r>
          </a:p>
          <a:p>
            <a:pPr lvl="1"/>
            <a:r>
              <a:rPr lang="en-GB" dirty="0"/>
              <a:t>The Net</a:t>
            </a:r>
          </a:p>
          <a:p>
            <a:pPr lvl="1"/>
            <a:r>
              <a:rPr lang="en-GB" dirty="0"/>
              <a:t>Sneakers</a:t>
            </a:r>
          </a:p>
        </p:txBody>
      </p:sp>
    </p:spTree>
    <p:extLst>
      <p:ext uri="{BB962C8B-B14F-4D97-AF65-F5344CB8AC3E}">
        <p14:creationId xmlns:p14="http://schemas.microsoft.com/office/powerpoint/2010/main" val="342384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eed 2: Cruise Control movie review (1997) | Roger Ebert">
            <a:extLst>
              <a:ext uri="{FF2B5EF4-FFF2-40B4-BE49-F238E27FC236}">
                <a16:creationId xmlns:a16="http://schemas.microsoft.com/office/drawing/2014/main" id="{40A4137F-D6C3-6B3D-3CA2-DD6195602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r="19536"/>
          <a:stretch/>
        </p:blipFill>
        <p:spPr bwMode="auto">
          <a:xfrm>
            <a:off x="6108700" y="-1"/>
            <a:ext cx="60944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Freeform 16">
            <a:extLst>
              <a:ext uri="{FF2B5EF4-FFF2-40B4-BE49-F238E27FC236}">
                <a16:creationId xmlns:a16="http://schemas.microsoft.com/office/drawing/2014/main" id="{3EEED574-6FCC-45F8-ABA8-05782705A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5561B-43AC-2DC2-5401-E89B6886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GB" dirty="0"/>
              <a:t>Insider and Outsider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4ECA9-0771-45BF-ADDB-1C5131246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r>
              <a:rPr lang="en-GB" dirty="0"/>
              <a:t>Insider attacks fairly rare in movies</a:t>
            </a:r>
          </a:p>
          <a:p>
            <a:r>
              <a:rPr lang="en-GB" dirty="0"/>
              <a:t>Movies:</a:t>
            </a:r>
          </a:p>
          <a:p>
            <a:pPr lvl="1"/>
            <a:r>
              <a:rPr lang="en-GB" dirty="0"/>
              <a:t>Jurassic Park</a:t>
            </a:r>
          </a:p>
          <a:p>
            <a:pPr lvl="1"/>
            <a:r>
              <a:rPr lang="en-GB" dirty="0"/>
              <a:t>Speed 2: Cruise Control</a:t>
            </a:r>
          </a:p>
          <a:p>
            <a:pPr lvl="1"/>
            <a:r>
              <a:rPr lang="en-GB" dirty="0"/>
              <a:t>Office Space</a:t>
            </a:r>
          </a:p>
        </p:txBody>
      </p:sp>
    </p:spTree>
    <p:extLst>
      <p:ext uri="{BB962C8B-B14F-4D97-AF65-F5344CB8AC3E}">
        <p14:creationId xmlns:p14="http://schemas.microsoft.com/office/powerpoint/2010/main" val="2475346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ot Millions (1968) review | The Movie Archive">
            <a:extLst>
              <a:ext uri="{FF2B5EF4-FFF2-40B4-BE49-F238E27FC236}">
                <a16:creationId xmlns:a16="http://schemas.microsoft.com/office/drawing/2014/main" id="{10E91684-9B14-09E4-DA17-6BBFD8AEE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D6E86D-0316-4308-C607-47BEF389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Password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44F1-7796-BE37-0A61-3F589C98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It’s… </a:t>
            </a:r>
            <a:r>
              <a:rPr lang="en-GB" dirty="0" err="1"/>
              <a:t>disovering</a:t>
            </a:r>
            <a:r>
              <a:rPr lang="en-GB" dirty="0"/>
              <a:t> passwords… like?</a:t>
            </a:r>
          </a:p>
          <a:p>
            <a:r>
              <a:rPr lang="en-GB" dirty="0"/>
              <a:t>Lot of movies use Swordfish as a password</a:t>
            </a:r>
          </a:p>
          <a:p>
            <a:r>
              <a:rPr lang="en-GB" dirty="0"/>
              <a:t>Movies:</a:t>
            </a:r>
          </a:p>
          <a:p>
            <a:pPr lvl="1"/>
            <a:r>
              <a:rPr lang="en-GB" dirty="0" err="1"/>
              <a:t>WarGames</a:t>
            </a:r>
            <a:endParaRPr lang="en-GB" dirty="0"/>
          </a:p>
          <a:p>
            <a:pPr lvl="1"/>
            <a:r>
              <a:rPr lang="en-GB" dirty="0"/>
              <a:t>Terminal Entry</a:t>
            </a:r>
          </a:p>
          <a:p>
            <a:pPr lvl="1"/>
            <a:r>
              <a:rPr lang="en-GB" dirty="0"/>
              <a:t>Hot Millions</a:t>
            </a:r>
          </a:p>
        </p:txBody>
      </p:sp>
    </p:spTree>
    <p:extLst>
      <p:ext uri="{BB962C8B-B14F-4D97-AF65-F5344CB8AC3E}">
        <p14:creationId xmlns:p14="http://schemas.microsoft.com/office/powerpoint/2010/main" val="66476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ovies Featuring the Nmap Security Scanner">
            <a:extLst>
              <a:ext uri="{FF2B5EF4-FFF2-40B4-BE49-F238E27FC236}">
                <a16:creationId xmlns:a16="http://schemas.microsoft.com/office/drawing/2014/main" id="{EF09407D-C6E8-3709-7696-AE3D5206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15825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Freeform 9">
            <a:extLst>
              <a:ext uri="{FF2B5EF4-FFF2-40B4-BE49-F238E27FC236}">
                <a16:creationId xmlns:a16="http://schemas.microsoft.com/office/drawing/2014/main" id="{255A1912-89A7-4C19-8DD4-42030DFF9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216CF-F53B-C9D1-E938-1608436C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r>
              <a:rPr lang="en-GB" dirty="0"/>
              <a:t>Nmap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4B70-2838-7491-9E09-0E26E47AE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r>
              <a:rPr lang="en-GB" dirty="0"/>
              <a:t>Matrix: Reloaded</a:t>
            </a:r>
          </a:p>
          <a:p>
            <a:r>
              <a:rPr lang="en-GB" dirty="0"/>
              <a:t>Oceans 8</a:t>
            </a:r>
          </a:p>
          <a:p>
            <a:r>
              <a:rPr lang="en-GB" dirty="0"/>
              <a:t>Snowden</a:t>
            </a:r>
          </a:p>
          <a:p>
            <a:r>
              <a:rPr lang="en-GB" dirty="0"/>
              <a:t>Dredd</a:t>
            </a:r>
          </a:p>
          <a:p>
            <a:r>
              <a:rPr lang="en-GB" dirty="0"/>
              <a:t>Battle Royale</a:t>
            </a:r>
          </a:p>
          <a:p>
            <a:r>
              <a:rPr lang="en-GB" dirty="0"/>
              <a:t>Others</a:t>
            </a:r>
          </a:p>
          <a:p>
            <a:r>
              <a:rPr lang="en-GB" dirty="0" err="1"/>
              <a:t>HaXXXor</a:t>
            </a:r>
            <a:r>
              <a:rPr lang="en-GB" dirty="0"/>
              <a:t>: no Longer Floppy</a:t>
            </a:r>
          </a:p>
        </p:txBody>
      </p:sp>
    </p:spTree>
    <p:extLst>
      <p:ext uri="{BB962C8B-B14F-4D97-AF65-F5344CB8AC3E}">
        <p14:creationId xmlns:p14="http://schemas.microsoft.com/office/powerpoint/2010/main" val="335578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9B-71AD-816A-917A-CF9B1005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B3A04-9575-842F-73F3-3179088C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86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C586-412C-CE7A-6E30-3A766021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CCC4-989E-3ACF-689A-74935673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74301"/>
            <a:ext cx="10554574" cy="3636511"/>
          </a:xfrm>
        </p:spPr>
        <p:txBody>
          <a:bodyPr/>
          <a:lstStyle/>
          <a:p>
            <a:r>
              <a:rPr lang="en-GB" dirty="0"/>
              <a:t>Movie Hacking is ubiquitous in hacker culture</a:t>
            </a:r>
          </a:p>
          <a:p>
            <a:r>
              <a:rPr lang="en-GB" dirty="0"/>
              <a:t>Not “Accurate” but why bother thinking about that?</a:t>
            </a:r>
          </a:p>
          <a:p>
            <a:r>
              <a:rPr lang="en-GB" dirty="0"/>
              <a:t>Where does this leave us for this talk?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7BE0E-0EB6-FB75-5C22-464F2541C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47" y="149086"/>
            <a:ext cx="6340061" cy="356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6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E4A-2F79-1FF4-B8A9-CA842A97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How is Hacking Used on the Big Screen?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07E7888-46DE-886E-D1A4-EA90B0903075}"/>
              </a:ext>
            </a:extLst>
          </p:cNvPr>
          <p:cNvSpPr txBox="1">
            <a:spLocks/>
          </p:cNvSpPr>
          <p:nvPr/>
        </p:nvSpPr>
        <p:spPr>
          <a:xfrm>
            <a:off x="6096000" y="2176648"/>
            <a:ext cx="4382521" cy="250470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latin typeface="+mj-lt"/>
              </a:rPr>
              <a:t>2. How do Movies Affect Both the Hacking Subculture and Culture More Widely?</a:t>
            </a:r>
          </a:p>
        </p:txBody>
      </p:sp>
    </p:spTree>
    <p:extLst>
      <p:ext uri="{BB962C8B-B14F-4D97-AF65-F5344CB8AC3E}">
        <p14:creationId xmlns:p14="http://schemas.microsoft.com/office/powerpoint/2010/main" val="3922346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2382AC-2ED6-9CF7-F70F-15D1BAF38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883497"/>
            <a:ext cx="10561418" cy="1468800"/>
          </a:xfrm>
        </p:spPr>
        <p:txBody>
          <a:bodyPr/>
          <a:lstStyle/>
          <a:p>
            <a:r>
              <a:rPr lang="en-GB" dirty="0"/>
              <a:t>Who Are Movie Hackers and What Do They Do?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973B16-59CA-6ECC-F0EC-039F7E2BE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Covert Ottawa Weekly Newsletter: Who's Your Daddy and What Does He Do  Edition – Covert Ottawa Guy">
            <a:extLst>
              <a:ext uri="{FF2B5EF4-FFF2-40B4-BE49-F238E27FC236}">
                <a16:creationId xmlns:a16="http://schemas.microsoft.com/office/drawing/2014/main" id="{B5616A0D-27FF-BA0F-196B-F072CE32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02" y="2683566"/>
            <a:ext cx="5254413" cy="394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6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eo (The Matrix) - Wikipedia">
            <a:extLst>
              <a:ext uri="{FF2B5EF4-FFF2-40B4-BE49-F238E27FC236}">
                <a16:creationId xmlns:a16="http://schemas.microsoft.com/office/drawing/2014/main" id="{B5908DF7-602A-3116-8593-3CC20D014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" r="1" b="17274"/>
          <a:stretch/>
        </p:blipFill>
        <p:spPr bwMode="auto">
          <a:xfrm>
            <a:off x="6108700" y="-1"/>
            <a:ext cx="60944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Freeform 16">
            <a:extLst>
              <a:ext uri="{FF2B5EF4-FFF2-40B4-BE49-F238E27FC236}">
                <a16:creationId xmlns:a16="http://schemas.microsoft.com/office/drawing/2014/main" id="{3EEED574-6FCC-45F8-ABA8-05782705A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997541-C3C4-767D-AB18-99C90D849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400"/>
              <a:t>Forty Years of Movie Hacking by Damian Gordon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4B6754-CDD7-4E0A-4E71-8C78A9E6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dirty="0"/>
              <a:t>List of movies w/ info</a:t>
            </a:r>
          </a:p>
          <a:p>
            <a:pPr>
              <a:buFont typeface="+mj-lt"/>
              <a:buAutoNum type="arabicPeriod"/>
            </a:pPr>
            <a:r>
              <a:rPr lang="en-GB" dirty="0"/>
              <a:t>Analysis of the actual hackers</a:t>
            </a:r>
          </a:p>
          <a:p>
            <a:r>
              <a:rPr lang="en-GB" dirty="0"/>
              <a:t>Who is the average movie hacker?</a:t>
            </a:r>
          </a:p>
        </p:txBody>
      </p:sp>
    </p:spTree>
    <p:extLst>
      <p:ext uri="{BB962C8B-B14F-4D97-AF65-F5344CB8AC3E}">
        <p14:creationId xmlns:p14="http://schemas.microsoft.com/office/powerpoint/2010/main" val="235537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4D30B-AE2E-49A6-72A8-03E5826A6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 quick aside…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appy Birthday Mr. Anderson : r/KeanuBeingAwesome">
            <a:extLst>
              <a:ext uri="{FF2B5EF4-FFF2-40B4-BE49-F238E27FC236}">
                <a16:creationId xmlns:a16="http://schemas.microsoft.com/office/drawing/2014/main" id="{FACB6A5B-C184-A706-F9E4-24B82804A8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6538" y="1251276"/>
            <a:ext cx="5581600" cy="432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21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912D0-F1B7-6868-AA99-E6044E6F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C0D54-EBD8-A18B-B941-2BA7D7532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608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{FB1C14A2-F4E6-F840-AA26-82F0A50507ED}tf10001071_mac</Template>
  <TotalTime>3369</TotalTime>
  <Words>3263</Words>
  <Application>Microsoft Macintosh PowerPoint</Application>
  <PresentationFormat>Widescreen</PresentationFormat>
  <Paragraphs>415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Century Gothic</vt:lpstr>
      <vt:lpstr>Wingdings 2</vt:lpstr>
      <vt:lpstr>Quotable</vt:lpstr>
      <vt:lpstr>What Your Family Thinks You Do</vt:lpstr>
      <vt:lpstr>WHOAMI</vt:lpstr>
      <vt:lpstr>Why Care?</vt:lpstr>
      <vt:lpstr>Introduction</vt:lpstr>
      <vt:lpstr>1. How is Hacking Used on the Big Screen?</vt:lpstr>
      <vt:lpstr>Who Are Movie Hackers and What Do They Do?</vt:lpstr>
      <vt:lpstr>Forty Years of Movie Hacking by Damian Gordon</vt:lpstr>
      <vt:lpstr>A quick aside…</vt:lpstr>
      <vt:lpstr>Genre</vt:lpstr>
      <vt:lpstr>Genres</vt:lpstr>
      <vt:lpstr>Genre: Hacker</vt:lpstr>
      <vt:lpstr>Genre: Hacker</vt:lpstr>
      <vt:lpstr>Genre: Heist</vt:lpstr>
      <vt:lpstr>Genre: Heroic</vt:lpstr>
      <vt:lpstr>Genre: Sci-Fi</vt:lpstr>
      <vt:lpstr>Genre: TrueLife</vt:lpstr>
      <vt:lpstr>Let's Go To The Movies!</vt:lpstr>
      <vt:lpstr>How About a Nice Game of Chess?</vt:lpstr>
      <vt:lpstr>WarGames as Pioneer</vt:lpstr>
      <vt:lpstr>Cultural Impact</vt:lpstr>
      <vt:lpstr>Legislative Impact</vt:lpstr>
      <vt:lpstr>It’s a UNIX System…</vt:lpstr>
      <vt:lpstr>It Actually Is A UNIX System!</vt:lpstr>
      <vt:lpstr>Any Sufficiently Advanced Technology is Indistinguishable from Magic</vt:lpstr>
      <vt:lpstr>What Is Real?</vt:lpstr>
      <vt:lpstr>Hack the Planet!</vt:lpstr>
      <vt:lpstr>Hackers (1995)</vt:lpstr>
      <vt:lpstr>Attacks in Film</vt:lpstr>
      <vt:lpstr>Salami Slicing Attacks</vt:lpstr>
      <vt:lpstr>Social Engineering</vt:lpstr>
      <vt:lpstr>Fictional Hacktools</vt:lpstr>
      <vt:lpstr>Insider and Outsider Attacks</vt:lpstr>
      <vt:lpstr>Password Discovery</vt:lpstr>
      <vt:lpstr>Nmap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Basque-Rice</dc:creator>
  <cp:lastModifiedBy>Isaac Basque-Rice</cp:lastModifiedBy>
  <cp:revision>5</cp:revision>
  <dcterms:created xsi:type="dcterms:W3CDTF">2023-11-28T10:55:42Z</dcterms:created>
  <dcterms:modified xsi:type="dcterms:W3CDTF">2023-12-01T12:18:24Z</dcterms:modified>
</cp:coreProperties>
</file>